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43" r:id="rId2"/>
    <p:sldMasterId id="2147483904" r:id="rId3"/>
  </p:sldMasterIdLst>
  <p:notesMasterIdLst>
    <p:notesMasterId r:id="rId17"/>
  </p:notesMasterIdLst>
  <p:sldIdLst>
    <p:sldId id="257" r:id="rId4"/>
    <p:sldId id="303" r:id="rId5"/>
    <p:sldId id="311" r:id="rId6"/>
    <p:sldId id="312" r:id="rId7"/>
    <p:sldId id="313" r:id="rId8"/>
    <p:sldId id="256" r:id="rId9"/>
    <p:sldId id="264" r:id="rId10"/>
    <p:sldId id="266" r:id="rId11"/>
    <p:sldId id="267" r:id="rId12"/>
    <p:sldId id="314" r:id="rId13"/>
    <p:sldId id="316" r:id="rId14"/>
    <p:sldId id="317" r:id="rId15"/>
    <p:sldId id="294" r:id="rId16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74"/>
    <a:srgbClr val="0096E3"/>
    <a:srgbClr val="2DB8C5"/>
    <a:srgbClr val="73B82B"/>
    <a:srgbClr val="F18500"/>
    <a:srgbClr val="10746A"/>
    <a:srgbClr val="8D3786"/>
    <a:srgbClr val="CDA60C"/>
    <a:srgbClr val="EC008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3" autoAdjust="0"/>
    <p:restoredTop sz="94695" autoAdjust="0"/>
  </p:normalViewPr>
  <p:slideViewPr>
    <p:cSldViewPr snapToGrid="0" snapToObjects="1">
      <p:cViewPr varScale="1">
        <p:scale>
          <a:sx n="169" d="100"/>
          <a:sy n="169" d="100"/>
        </p:scale>
        <p:origin x="200" y="6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1"/>
            <a:ext cx="8568000" cy="294142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3417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4297787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5052084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761083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8568000" cy="21323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69F1-BC58-F546-AC43-BD6831F7C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DF470-CA2F-244C-AA5A-EB677219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A8A-76F2-CC40-B535-0E1AA208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6627-F4D3-6B4F-99B2-C7385EF38AB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3A5E-E991-F345-A531-B2984D19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5FBC-B549-E64E-BC74-486302C2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EF997-F341-F54E-BA04-7AF750CD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1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3108935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1311275"/>
            <a:ext cx="4186238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usu</a:t>
            </a:r>
            <a:r>
              <a:rPr lang="en-US" dirty="0"/>
              <a:t>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</a:t>
            </a:r>
            <a:r>
              <a:rPr lang="en-US" dirty="0" err="1"/>
              <a:t>accusata</a:t>
            </a:r>
            <a:r>
              <a:rPr lang="en-US" dirty="0"/>
              <a:t> no, mea </a:t>
            </a:r>
            <a:r>
              <a:rPr lang="en-US" dirty="0" err="1"/>
              <a:t>ceteros</a:t>
            </a:r>
            <a:r>
              <a:rPr lang="en-US" dirty="0"/>
              <a:t> </a:t>
            </a:r>
            <a:r>
              <a:rPr lang="en-US" dirty="0" err="1"/>
              <a:t>antiopam</a:t>
            </a:r>
            <a:r>
              <a:rPr lang="en-US" dirty="0"/>
              <a:t> no. </a:t>
            </a:r>
            <a:r>
              <a:rPr lang="en-US" dirty="0" err="1"/>
              <a:t>Ea</a:t>
            </a:r>
            <a:r>
              <a:rPr lang="en-US" dirty="0"/>
              <a:t> qui facer </a:t>
            </a:r>
            <a:r>
              <a:rPr lang="en-US" dirty="0" err="1"/>
              <a:t>legimus</a:t>
            </a:r>
            <a:r>
              <a:rPr lang="en-US" dirty="0"/>
              <a:t>, quo semper </a:t>
            </a:r>
            <a:r>
              <a:rPr lang="en-US" dirty="0" err="1"/>
              <a:t>appellantur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 Ne per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sententiae</a:t>
            </a:r>
            <a:r>
              <a:rPr lang="en-US" dirty="0"/>
              <a:t>. </a:t>
            </a:r>
            <a:r>
              <a:rPr lang="en-US" dirty="0" err="1"/>
              <a:t>Pri</a:t>
            </a:r>
            <a:r>
              <a:rPr lang="en-US" dirty="0"/>
              <a:t> ad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euripidis</a:t>
            </a:r>
            <a:r>
              <a:rPr lang="en-US" dirty="0"/>
              <a:t> </a:t>
            </a:r>
            <a:r>
              <a:rPr lang="en-US" dirty="0" err="1"/>
              <a:t>definiebas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ex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accusam</a:t>
            </a:r>
            <a:r>
              <a:rPr lang="en-US" dirty="0"/>
              <a:t>.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1821673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3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79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3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9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64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4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1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28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7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7161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32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5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4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36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2128142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76976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742964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551" y="1311275"/>
            <a:ext cx="2697855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9" y="4516570"/>
            <a:ext cx="1451177" cy="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9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812A37-E96D-5741-89BD-E8C59B839E20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20C207-021B-0440-8745-A5098991FAA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" y="256127"/>
            <a:ext cx="2479361" cy="8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5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717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04382" y="886665"/>
            <a:ext cx="7304568" cy="1171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BIO727P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Bioinformatics Software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Development Group Project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73414" y="2781041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1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Team Liam</a:t>
            </a:r>
          </a:p>
          <a:p>
            <a:pPr algn="ctr"/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Vi Bui,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Uppy</a:t>
            </a:r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 Gill, Liam Johnson, Neha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Khairnar</a:t>
            </a:r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 Condensed" panose="020B06060201040202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5042D-0D22-5B41-B929-CB2ED420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998006"/>
            <a:ext cx="1769765" cy="186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8C146-293D-4D4B-BB72-07E1C4F9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AF6D4E-11D2-384F-B0AE-03194E4A181F}"/>
              </a:ext>
            </a:extLst>
          </p:cNvPr>
          <p:cNvSpPr txBox="1">
            <a:spLocks/>
          </p:cNvSpPr>
          <p:nvPr/>
        </p:nvSpPr>
        <p:spPr>
          <a:xfrm>
            <a:off x="711200" y="4090786"/>
            <a:ext cx="7870825" cy="11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Tutorial – 10</a:t>
            </a:r>
            <a:r>
              <a:rPr lang="en-US" sz="3000" baseline="30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th</a:t>
            </a:r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 February 2022</a:t>
            </a:r>
            <a:endParaRPr lang="en-US" sz="2500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38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13F43F-9D6B-5846-A3C9-F55D87AB9A52}"/>
              </a:ext>
            </a:extLst>
          </p:cNvPr>
          <p:cNvGrpSpPr/>
          <p:nvPr/>
        </p:nvGrpSpPr>
        <p:grpSpPr>
          <a:xfrm>
            <a:off x="2539152" y="651238"/>
            <a:ext cx="6242112" cy="1124132"/>
            <a:chOff x="181359" y="651237"/>
            <a:chExt cx="6720809" cy="12321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77158C-C79B-FF47-96A2-9C8B792F9A78}"/>
                </a:ext>
              </a:extLst>
            </p:cNvPr>
            <p:cNvGrpSpPr/>
            <p:nvPr/>
          </p:nvGrpSpPr>
          <p:grpSpPr>
            <a:xfrm>
              <a:off x="230905" y="713700"/>
              <a:ext cx="4594672" cy="1088668"/>
              <a:chOff x="0" y="1760599"/>
              <a:chExt cx="9144000" cy="213172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6026291-3E66-3C4B-B0E0-0A11BC86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60599"/>
                <a:ext cx="9144000" cy="165253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89FC998-142B-B04E-9A09-8CA880FAB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83" y="3413129"/>
                <a:ext cx="8963130" cy="47919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AC4AA2-BD0D-9745-985F-C6A7D411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8739" y="681465"/>
              <a:ext cx="2003429" cy="11742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8EDDC-AFF2-F045-9EFD-B80B82BE209D}"/>
                </a:ext>
              </a:extLst>
            </p:cNvPr>
            <p:cNvSpPr/>
            <p:nvPr/>
          </p:nvSpPr>
          <p:spPr>
            <a:xfrm>
              <a:off x="181359" y="651237"/>
              <a:ext cx="6720809" cy="1232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D3075-3BCC-254C-A64B-0F6D87414F92}"/>
              </a:ext>
            </a:extLst>
          </p:cNvPr>
          <p:cNvGrpSpPr/>
          <p:nvPr/>
        </p:nvGrpSpPr>
        <p:grpSpPr>
          <a:xfrm>
            <a:off x="4682032" y="2055235"/>
            <a:ext cx="4341095" cy="861842"/>
            <a:chOff x="-30149" y="1783796"/>
            <a:chExt cx="8487102" cy="2040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F77752-B157-B449-B8B4-FE9268A4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3349" y="1783796"/>
              <a:ext cx="7103604" cy="14888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566C5D-CC5A-A242-9B18-6A67BE85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6938" y="3144710"/>
              <a:ext cx="6980904" cy="6799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2C61-6095-F948-8D18-73CBEAF7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0149" y="1821865"/>
              <a:ext cx="1434392" cy="185885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BE3ABA-5B29-A542-974B-59DAD34440E9}"/>
              </a:ext>
            </a:extLst>
          </p:cNvPr>
          <p:cNvGrpSpPr/>
          <p:nvPr/>
        </p:nvGrpSpPr>
        <p:grpSpPr>
          <a:xfrm>
            <a:off x="4362236" y="3230387"/>
            <a:ext cx="4227075" cy="1029353"/>
            <a:chOff x="-1" y="1033292"/>
            <a:chExt cx="9144001" cy="307691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2D8C9F-86C5-444C-9DB1-1C1142870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562757"/>
              <a:ext cx="9144000" cy="2017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F7C8D2-2431-3C4A-9A21-9D55940E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580743"/>
              <a:ext cx="9144000" cy="5294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2AF0A6-5A00-C741-8BF1-ED70D89B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1108054"/>
              <a:ext cx="7224515" cy="40992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13CE8FE-F287-5949-86D5-2C00AE0A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24515" y="1033292"/>
              <a:ext cx="1770491" cy="538581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5CC9556-063F-9240-945E-DC3F28C7290E}"/>
              </a:ext>
            </a:extLst>
          </p:cNvPr>
          <p:cNvSpPr/>
          <p:nvPr/>
        </p:nvSpPr>
        <p:spPr>
          <a:xfrm>
            <a:off x="4632486" y="1999087"/>
            <a:ext cx="4319987" cy="9147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D3AE2F-B966-9D4F-A235-EBE3D3CAE86D}"/>
              </a:ext>
            </a:extLst>
          </p:cNvPr>
          <p:cNvSpPr/>
          <p:nvPr/>
        </p:nvSpPr>
        <p:spPr>
          <a:xfrm>
            <a:off x="4316218" y="3167522"/>
            <a:ext cx="4319986" cy="1155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5DFEB7-E6E1-284E-AFC3-52A1E29E32A4}"/>
              </a:ext>
            </a:extLst>
          </p:cNvPr>
          <p:cNvGrpSpPr/>
          <p:nvPr/>
        </p:nvGrpSpPr>
        <p:grpSpPr>
          <a:xfrm>
            <a:off x="370593" y="2123740"/>
            <a:ext cx="3743898" cy="1048532"/>
            <a:chOff x="27059" y="2539090"/>
            <a:chExt cx="3743898" cy="10485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C991DCC-C8E2-DD46-9B12-173064291FFD}"/>
                </a:ext>
              </a:extLst>
            </p:cNvPr>
            <p:cNvGrpSpPr/>
            <p:nvPr/>
          </p:nvGrpSpPr>
          <p:grpSpPr>
            <a:xfrm>
              <a:off x="35452" y="2539090"/>
              <a:ext cx="3735504" cy="985677"/>
              <a:chOff x="35452" y="2539090"/>
              <a:chExt cx="3735504" cy="98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518393A-E658-7C45-87AA-9A2454E0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52" y="2667629"/>
                <a:ext cx="3350095" cy="5873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8664C2C-B1F5-CF4D-A0E7-45D180C7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86" y="3210236"/>
                <a:ext cx="3645504" cy="31453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2D1CBA4-DFE4-FE44-997D-FB5F66BE3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4934" y="2539090"/>
                <a:ext cx="896022" cy="252147"/>
              </a:xfrm>
              <a:prstGeom prst="rect">
                <a:avLst/>
              </a:pr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88D08-E367-1D4D-BFD5-76F10D9C1ECD}"/>
                </a:ext>
              </a:extLst>
            </p:cNvPr>
            <p:cNvSpPr/>
            <p:nvPr/>
          </p:nvSpPr>
          <p:spPr>
            <a:xfrm>
              <a:off x="27059" y="2551422"/>
              <a:ext cx="3743898" cy="1036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8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34353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Plans for next week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F191-0C13-274B-B6B4-5625B754192A}"/>
              </a:ext>
            </a:extLst>
          </p:cNvPr>
          <p:cNvSpPr txBox="1"/>
          <p:nvPr/>
        </p:nvSpPr>
        <p:spPr>
          <a:xfrm>
            <a:off x="332345" y="816028"/>
            <a:ext cx="6529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Completion of final database with populations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Filter database, relative to requirements for statistical tests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Complete sliding window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Use rpy2 for linking statistical code to flask – website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Website updates (genomic co-ordinates)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556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80357-64DE-2040-80E8-0F809A0E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31" y="2900480"/>
            <a:ext cx="4368858" cy="6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35950" y="180203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Project Plans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E071E-BB00-8141-BCEA-4A6E5A44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90" y="180203"/>
            <a:ext cx="6182910" cy="4223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545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Software architecture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0EDD0-C173-CF4E-B42B-D068A9F9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95" y="543389"/>
            <a:ext cx="6789761" cy="37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Front-End (Flask) 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123052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Database Preparation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20569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0C6D1D-51C6-E240-8901-6CAAC4AC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77" y="482600"/>
            <a:ext cx="3302890" cy="3840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8" y="844819"/>
            <a:ext cx="2911003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  <a:p>
            <a:endParaRPr lang="en-US" sz="1013" dirty="0">
              <a:latin typeface="Tw Cen MT" panose="020B0602020104020603" pitchFamily="34" charset="77"/>
            </a:endParaRPr>
          </a:p>
          <a:p>
            <a:r>
              <a:rPr lang="en-US" sz="1013" dirty="0">
                <a:latin typeface="Tw Cen MT" panose="020B0602020104020603" pitchFamily="34" charset="77"/>
              </a:rPr>
              <a:t>- </a:t>
            </a:r>
            <a:r>
              <a:rPr lang="en-US" sz="1800" dirty="0" err="1">
                <a:latin typeface="Tw Cen MT" panose="020B0602020104020603" pitchFamily="34" charset="77"/>
              </a:rPr>
              <a:t>Rstudio</a:t>
            </a:r>
            <a:r>
              <a:rPr lang="en-US" sz="1800" dirty="0">
                <a:latin typeface="Tw Cen MT" panose="020B0602020104020603" pitchFamily="34" charset="77"/>
              </a:rPr>
              <a:t> </a:t>
            </a:r>
          </a:p>
          <a:p>
            <a:endParaRPr lang="en-US" sz="1800" dirty="0">
              <a:latin typeface="Tw Cen MT" panose="020B0602020104020603" pitchFamily="34" charset="77"/>
            </a:endParaRPr>
          </a:p>
          <a:p>
            <a:r>
              <a:rPr lang="en-US" sz="1800" dirty="0">
                <a:latin typeface="Tw Cen MT" panose="020B0602020104020603" pitchFamily="34" charset="77"/>
              </a:rPr>
              <a:t>- Use rpy2 for ‘link’ to Python</a:t>
            </a:r>
          </a:p>
          <a:p>
            <a:r>
              <a:rPr lang="en-US" sz="1800" dirty="0"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D8B51-F6D5-6542-BBEC-170CCB634D5E}"/>
              </a:ext>
            </a:extLst>
          </p:cNvPr>
          <p:cNvSpPr txBox="1"/>
          <p:nvPr/>
        </p:nvSpPr>
        <p:spPr>
          <a:xfrm>
            <a:off x="737539" y="2402886"/>
            <a:ext cx="31543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Package for population genomic analyses &amp; method development </a:t>
            </a:r>
          </a:p>
          <a:p>
            <a:pPr marL="214313" indent="-214313">
              <a:buFontTx/>
              <a:buChar char="-"/>
            </a:pPr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Includes diversity, neutrality and polymorphisms stats </a:t>
            </a:r>
          </a:p>
          <a:p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Applied to whole genome SNP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0C667-7927-144C-96D2-E94FB2F6E0E0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A99E62-3CC1-754A-96E6-C564702526E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60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999517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6" y="1515960"/>
            <a:ext cx="7814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latin typeface="Tw Cen MT" panose="020B0602020104020603" pitchFamily="34" charset="77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diversity.stats.between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nucleotide &amp; haplotype diversities between populations</a:t>
            </a:r>
          </a:p>
          <a:p>
            <a:pPr lvl="1"/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F_ST.stats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Fixation index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Calculates </a:t>
            </a:r>
            <a:r>
              <a:rPr lang="en-US" sz="1800" dirty="0" err="1">
                <a:latin typeface="Tw Cen MT" panose="020B0602020104020603" pitchFamily="34" charset="77"/>
              </a:rPr>
              <a:t>nuc</a:t>
            </a:r>
            <a:r>
              <a:rPr lang="en-US" sz="1800" dirty="0">
                <a:latin typeface="Tw Cen MT" panose="020B0602020104020603" pitchFamily="34" charset="77"/>
              </a:rPr>
              <a:t> diversity within nucleotide &amp; hap diversity within haplotype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Nucleotide diversities divided by size of region – diversities per site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ED05E5-D0B8-DE4C-9E1B-A0C14F4F6B0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66F24-BA50-5D47-B097-C44D5878998F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124875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999517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7" y="1500327"/>
            <a:ext cx="7814342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100" i="1" dirty="0">
              <a:latin typeface="Tw Cen MT" panose="020B0602020104020603" pitchFamily="34" charset="77"/>
            </a:endParaRPr>
          </a:p>
          <a:p>
            <a:pPr lvl="1"/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Nucleotide Diversity (Genetic diversity)</a:t>
            </a: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Haplotype Diversity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43E6-3BFB-4D40-A73B-24446DD5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11" y="1770549"/>
            <a:ext cx="2163296" cy="1165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6F562-72D4-094E-9AF0-E2A08C89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7" y="3148899"/>
            <a:ext cx="1489822" cy="116990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76004-C1C0-AB48-9CBA-98541C850FC8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55F8B-972A-7E41-9661-F0EC67C1F5D6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508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471273" y="704793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471273" y="1120291"/>
            <a:ext cx="7814342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Neutrality Statistics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Neutrality.stats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neutrality statistics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Tw Cen MT" panose="020B0602020104020603" pitchFamily="34" charset="77"/>
              </a:rPr>
              <a:t>Tajima’s 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Difference between 2 measures of genetic diversity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Distinguishes between a DNA sequence evolving randomly (‘neutrally’) and one evolving under a non-random process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negative result signifies excess of low frequency polymorphisms relative to expectation (population size expansion)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positive result signifies low levels of both low and high frequency polymorphisms, indicating a contraction in population size and/or balancing selection.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782510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Queen Mary">
      <a:dk1>
        <a:sysClr val="windowText" lastClr="000000"/>
      </a:dk1>
      <a:lt1>
        <a:sysClr val="window" lastClr="FFFFFF"/>
      </a:lt1>
      <a:dk2>
        <a:srgbClr val="123181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123181"/>
      </a:hlink>
      <a:folHlink>
        <a:srgbClr val="107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1188</TotalTime>
  <Words>290</Words>
  <Application>Microsoft Macintosh PowerPoint</Application>
  <PresentationFormat>On-screen Show (16:9)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4 Text</vt:lpstr>
      <vt:lpstr>Arial</vt:lpstr>
      <vt:lpstr>Avenir Next</vt:lpstr>
      <vt:lpstr>Calibri</vt:lpstr>
      <vt:lpstr>Calibri Light</vt:lpstr>
      <vt:lpstr>Century Gothic</vt:lpstr>
      <vt:lpstr>Channel 4 Chadwick</vt:lpstr>
      <vt:lpstr>Courier</vt:lpstr>
      <vt:lpstr>Frutiger 55 Roman</vt:lpstr>
      <vt:lpstr>FS Sally Trial Medium</vt:lpstr>
      <vt:lpstr>Tw Cen MT</vt:lpstr>
      <vt:lpstr>Tw Cen MT Condensed</vt:lpstr>
      <vt:lpstr>Wingdings</vt:lpstr>
      <vt:lpstr>1_Custom Design</vt:lpstr>
      <vt:lpstr>2_Custom Design</vt:lpstr>
      <vt:lpstr>Vapor Trail</vt:lpstr>
      <vt:lpstr>PowerPoint Presentation</vt:lpstr>
      <vt:lpstr>   </vt:lpstr>
      <vt:lpstr>   </vt:lpstr>
      <vt:lpstr>Demonstration </vt:lpstr>
      <vt:lpstr>Demonstration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Upkar Gill</cp:lastModifiedBy>
  <cp:revision>123</cp:revision>
  <dcterms:created xsi:type="dcterms:W3CDTF">2020-06-18T12:08:25Z</dcterms:created>
  <dcterms:modified xsi:type="dcterms:W3CDTF">2022-02-10T12:13:42Z</dcterms:modified>
</cp:coreProperties>
</file>